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27" r:id="rId4"/>
    <p:sldId id="289" r:id="rId5"/>
    <p:sldId id="290" r:id="rId6"/>
    <p:sldId id="291" r:id="rId7"/>
    <p:sldId id="292" r:id="rId8"/>
    <p:sldId id="293"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258"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325" r:id="rId71"/>
    <p:sldId id="32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1"/>
    <p:restoredTop sz="50000"/>
  </p:normalViewPr>
  <p:slideViewPr>
    <p:cSldViewPr snapToGrid="0" snapToObjects="1">
      <p:cViewPr varScale="1">
        <p:scale>
          <a:sx n="75" d="100"/>
          <a:sy n="75" d="100"/>
        </p:scale>
        <p:origin x="-68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8056DA-B8F6-6941-9349-BBB312CF9EA5}"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7094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056DA-B8F6-6941-9349-BBB312CF9EA5}"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1900489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056DA-B8F6-6941-9349-BBB312CF9EA5}"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200413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056DA-B8F6-6941-9349-BBB312CF9EA5}"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141163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8056DA-B8F6-6941-9349-BBB312CF9EA5}"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1986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8056DA-B8F6-6941-9349-BBB312CF9EA5}"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96056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8056DA-B8F6-6941-9349-BBB312CF9EA5}" type="datetimeFigureOut">
              <a:rPr lang="en-US" smtClean="0"/>
              <a:t>8/5/16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16296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8056DA-B8F6-6941-9349-BBB312CF9EA5}" type="datetimeFigureOut">
              <a:rPr lang="en-US" smtClean="0"/>
              <a:t>8/5/16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80703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056DA-B8F6-6941-9349-BBB312CF9EA5}" type="datetimeFigureOut">
              <a:rPr lang="en-US" smtClean="0"/>
              <a:t>8/5/16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36155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8056DA-B8F6-6941-9349-BBB312CF9EA5}"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144499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8056DA-B8F6-6941-9349-BBB312CF9EA5}"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7D75F-AA24-394F-B9DF-F660A92C0947}" type="slidenum">
              <a:rPr lang="en-US" smtClean="0"/>
              <a:t>‹#›</a:t>
            </a:fld>
            <a:endParaRPr lang="en-US"/>
          </a:p>
        </p:txBody>
      </p:sp>
    </p:spTree>
    <p:extLst>
      <p:ext uri="{BB962C8B-B14F-4D97-AF65-F5344CB8AC3E}">
        <p14:creationId xmlns:p14="http://schemas.microsoft.com/office/powerpoint/2010/main" val="968373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056DA-B8F6-6941-9349-BBB312CF9EA5}" type="datetimeFigureOut">
              <a:rPr lang="en-US" smtClean="0"/>
              <a:t>8/5/16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7D75F-AA24-394F-B9DF-F660A92C0947}" type="slidenum">
              <a:rPr lang="en-US" smtClean="0"/>
              <a:t>‹#›</a:t>
            </a:fld>
            <a:endParaRPr lang="en-US"/>
          </a:p>
        </p:txBody>
      </p:sp>
    </p:spTree>
    <p:extLst>
      <p:ext uri="{BB962C8B-B14F-4D97-AF65-F5344CB8AC3E}">
        <p14:creationId xmlns:p14="http://schemas.microsoft.com/office/powerpoint/2010/main" val="477109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logs.msdn.com/larryosterman/archive/2005/02/01/364840.aspx" TargetMode="Externa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GTMC3g2Xy8c"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unwords.com/unword/blamestorming.html" TargetMode="Externa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43300" y="1879600"/>
            <a:ext cx="5105400" cy="3098800"/>
          </a:xfrm>
          <a:prstGeom prst="rect">
            <a:avLst/>
          </a:prstGeom>
        </p:spPr>
      </p:pic>
    </p:spTree>
    <p:extLst>
      <p:ext uri="{BB962C8B-B14F-4D97-AF65-F5344CB8AC3E}">
        <p14:creationId xmlns:p14="http://schemas.microsoft.com/office/powerpoint/2010/main" val="4541982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115" y="295876"/>
            <a:ext cx="5209742" cy="584776"/>
          </a:xfrm>
          <a:prstGeom prst="rect">
            <a:avLst/>
          </a:prstGeom>
        </p:spPr>
        <p:txBody>
          <a:bodyPr wrap="none">
            <a:spAutoFit/>
          </a:bodyPr>
          <a:lstStyle/>
          <a:p>
            <a:r>
              <a:rPr lang="en-US" sz="3200" b="1" i="1" dirty="0"/>
              <a:t>Learn the </a:t>
            </a:r>
            <a:r>
              <a:rPr lang="en-US" sz="3200" b="1" i="1" dirty="0" smtClean="0"/>
              <a:t>Lingo (Basic Set up)</a:t>
            </a:r>
            <a:endParaRPr lang="en-US" sz="3200" b="1" dirty="0"/>
          </a:p>
        </p:txBody>
      </p:sp>
      <p:pic>
        <p:nvPicPr>
          <p:cNvPr id="3" name="Picture 2"/>
          <p:cNvPicPr>
            <a:picLocks noChangeAspect="1"/>
          </p:cNvPicPr>
          <p:nvPr/>
        </p:nvPicPr>
        <p:blipFill>
          <a:blip r:embed="rId2"/>
          <a:stretch>
            <a:fillRect/>
          </a:stretch>
        </p:blipFill>
        <p:spPr>
          <a:xfrm>
            <a:off x="0" y="856955"/>
            <a:ext cx="12192000" cy="267466"/>
          </a:xfrm>
          <a:prstGeom prst="rect">
            <a:avLst/>
          </a:prstGeom>
        </p:spPr>
      </p:pic>
      <p:sp>
        <p:nvSpPr>
          <p:cNvPr id="4" name="Rectangle 3"/>
          <p:cNvSpPr/>
          <p:nvPr/>
        </p:nvSpPr>
        <p:spPr>
          <a:xfrm>
            <a:off x="349370" y="1397675"/>
            <a:ext cx="11488293" cy="3785652"/>
          </a:xfrm>
          <a:prstGeom prst="rect">
            <a:avLst/>
          </a:prstGeom>
        </p:spPr>
        <p:txBody>
          <a:bodyPr wrap="square">
            <a:spAutoFit/>
          </a:bodyPr>
          <a:lstStyle/>
          <a:p>
            <a:r>
              <a:rPr lang="en-US" sz="2400" b="1" dirty="0"/>
              <a:t>Repository (repo)</a:t>
            </a:r>
            <a:r>
              <a:rPr lang="en-US" sz="2400" dirty="0"/>
              <a:t>: The database storing the files</a:t>
            </a:r>
            <a:r>
              <a:rPr lang="en-US" sz="2400" dirty="0" smtClean="0"/>
              <a:t>.</a:t>
            </a:r>
          </a:p>
          <a:p>
            <a:endParaRPr lang="en-US" sz="2400" dirty="0"/>
          </a:p>
          <a:p>
            <a:r>
              <a:rPr lang="en-US" sz="2400" b="1" dirty="0"/>
              <a:t>Server</a:t>
            </a:r>
            <a:r>
              <a:rPr lang="en-US" sz="2400" dirty="0"/>
              <a:t>: The computer storing the repo</a:t>
            </a:r>
            <a:r>
              <a:rPr lang="en-US" sz="2400" dirty="0" smtClean="0"/>
              <a:t>.</a:t>
            </a:r>
          </a:p>
          <a:p>
            <a:endParaRPr lang="en-US" sz="2400" dirty="0"/>
          </a:p>
          <a:p>
            <a:r>
              <a:rPr lang="en-US" sz="2400" b="1" dirty="0"/>
              <a:t>Client</a:t>
            </a:r>
            <a:r>
              <a:rPr lang="en-US" sz="2400" dirty="0"/>
              <a:t>: The computer connecting to the repo</a:t>
            </a:r>
            <a:r>
              <a:rPr lang="en-US" sz="2400" dirty="0" smtClean="0"/>
              <a:t>.</a:t>
            </a:r>
          </a:p>
          <a:p>
            <a:endParaRPr lang="en-US" sz="2400" dirty="0"/>
          </a:p>
          <a:p>
            <a:r>
              <a:rPr lang="en-US" sz="2400" b="1" dirty="0"/>
              <a:t>Working Set/Working Copy</a:t>
            </a:r>
            <a:r>
              <a:rPr lang="en-US" sz="2400" dirty="0"/>
              <a:t>: Your local directory of files, where you make changes</a:t>
            </a:r>
            <a:r>
              <a:rPr lang="en-US" sz="2400" dirty="0" smtClean="0"/>
              <a:t>.</a:t>
            </a:r>
          </a:p>
          <a:p>
            <a:endParaRPr lang="en-US" sz="2400" dirty="0"/>
          </a:p>
          <a:p>
            <a:r>
              <a:rPr lang="en-US" sz="2400" b="1" dirty="0"/>
              <a:t>Trunk/Main</a:t>
            </a:r>
            <a:r>
              <a:rPr lang="en-US" sz="2400" dirty="0"/>
              <a:t>: The primary location for code in the repo. Think of code as a family tree — the trunk is the main line.</a:t>
            </a:r>
          </a:p>
        </p:txBody>
      </p:sp>
    </p:spTree>
    <p:extLst>
      <p:ext uri="{BB962C8B-B14F-4D97-AF65-F5344CB8AC3E}">
        <p14:creationId xmlns:p14="http://schemas.microsoft.com/office/powerpoint/2010/main" val="40109512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115" y="295876"/>
            <a:ext cx="5401501" cy="584776"/>
          </a:xfrm>
          <a:prstGeom prst="rect">
            <a:avLst/>
          </a:prstGeom>
        </p:spPr>
        <p:txBody>
          <a:bodyPr wrap="none">
            <a:spAutoFit/>
          </a:bodyPr>
          <a:lstStyle/>
          <a:p>
            <a:r>
              <a:rPr lang="en-US" sz="3200" b="1" i="1" dirty="0"/>
              <a:t>Learn the </a:t>
            </a:r>
            <a:r>
              <a:rPr lang="en-US" sz="3200" b="1" i="1" dirty="0" smtClean="0"/>
              <a:t>Lingo (Basic Actions)</a:t>
            </a:r>
            <a:endParaRPr lang="en-US" sz="3200" b="1" dirty="0"/>
          </a:p>
        </p:txBody>
      </p:sp>
      <p:pic>
        <p:nvPicPr>
          <p:cNvPr id="3" name="Picture 2"/>
          <p:cNvPicPr>
            <a:picLocks noChangeAspect="1"/>
          </p:cNvPicPr>
          <p:nvPr/>
        </p:nvPicPr>
        <p:blipFill>
          <a:blip r:embed="rId2"/>
          <a:stretch>
            <a:fillRect/>
          </a:stretch>
        </p:blipFill>
        <p:spPr>
          <a:xfrm>
            <a:off x="0" y="856955"/>
            <a:ext cx="12192000" cy="267466"/>
          </a:xfrm>
          <a:prstGeom prst="rect">
            <a:avLst/>
          </a:prstGeom>
        </p:spPr>
      </p:pic>
      <p:sp>
        <p:nvSpPr>
          <p:cNvPr id="5" name="Rectangle 4"/>
          <p:cNvSpPr/>
          <p:nvPr/>
        </p:nvSpPr>
        <p:spPr>
          <a:xfrm>
            <a:off x="356115" y="1166842"/>
            <a:ext cx="11617614" cy="4708981"/>
          </a:xfrm>
          <a:prstGeom prst="rect">
            <a:avLst/>
          </a:prstGeom>
        </p:spPr>
        <p:txBody>
          <a:bodyPr wrap="square">
            <a:spAutoFit/>
          </a:bodyPr>
          <a:lstStyle/>
          <a:p>
            <a:r>
              <a:rPr lang="en-US" sz="2500" b="1" dirty="0"/>
              <a:t>Add</a:t>
            </a:r>
            <a:r>
              <a:rPr lang="en-US" sz="2500" dirty="0"/>
              <a:t>: Put a file into the repo for the first time, i.e. begin tracking it with Version Control</a:t>
            </a:r>
            <a:r>
              <a:rPr lang="en-US" sz="2500" dirty="0" smtClean="0"/>
              <a:t>.</a:t>
            </a:r>
            <a:endParaRPr lang="en-US" sz="2500" dirty="0"/>
          </a:p>
          <a:p>
            <a:r>
              <a:rPr lang="en-US" sz="2500" b="1" dirty="0"/>
              <a:t>Revision</a:t>
            </a:r>
            <a:r>
              <a:rPr lang="en-US" sz="2500" dirty="0"/>
              <a:t>: What version a file is on (v1, v2, v3, etc.).</a:t>
            </a:r>
          </a:p>
          <a:p>
            <a:r>
              <a:rPr lang="en-US" sz="2500" b="1" dirty="0"/>
              <a:t>Head</a:t>
            </a:r>
            <a:r>
              <a:rPr lang="en-US" sz="2500" dirty="0"/>
              <a:t>: The latest revision in the repo.</a:t>
            </a:r>
          </a:p>
          <a:p>
            <a:r>
              <a:rPr lang="en-US" sz="2500" b="1" dirty="0"/>
              <a:t>Check out</a:t>
            </a:r>
            <a:r>
              <a:rPr lang="en-US" sz="2500" dirty="0"/>
              <a:t>: Download a file from the repo.</a:t>
            </a:r>
          </a:p>
          <a:p>
            <a:r>
              <a:rPr lang="en-US" sz="2500" b="1" dirty="0"/>
              <a:t>Check in</a:t>
            </a:r>
            <a:r>
              <a:rPr lang="en-US" sz="2500" dirty="0"/>
              <a:t>: Upload a file to the repository (if it has changed). The file gets a new revision number, and people can “check out” the latest one.</a:t>
            </a:r>
          </a:p>
          <a:p>
            <a:r>
              <a:rPr lang="en-US" sz="2500" b="1" dirty="0" err="1"/>
              <a:t>Checkin</a:t>
            </a:r>
            <a:r>
              <a:rPr lang="en-US" sz="2500" b="1" dirty="0"/>
              <a:t> Message</a:t>
            </a:r>
            <a:r>
              <a:rPr lang="en-US" sz="2500" dirty="0"/>
              <a:t>: A short message describing what was changed.</a:t>
            </a:r>
          </a:p>
          <a:p>
            <a:r>
              <a:rPr lang="en-US" sz="2500" b="1" dirty="0" err="1"/>
              <a:t>Changelog</a:t>
            </a:r>
            <a:r>
              <a:rPr lang="en-US" sz="2500" b="1" dirty="0"/>
              <a:t>/History</a:t>
            </a:r>
            <a:r>
              <a:rPr lang="en-US" sz="2500" dirty="0"/>
              <a:t>: A list of changes made to a file since it was created.</a:t>
            </a:r>
          </a:p>
          <a:p>
            <a:r>
              <a:rPr lang="en-US" sz="2500" b="1" dirty="0"/>
              <a:t>Update/Sync</a:t>
            </a:r>
            <a:r>
              <a:rPr lang="en-US" sz="2500" dirty="0"/>
              <a:t>: Synchronize your files with the latest from the repository. This lets you grab the latest revisions of all files.</a:t>
            </a:r>
          </a:p>
          <a:p>
            <a:r>
              <a:rPr lang="en-US" sz="2500" b="1" dirty="0"/>
              <a:t>Revert</a:t>
            </a:r>
            <a:r>
              <a:rPr lang="en-US" sz="2500" dirty="0"/>
              <a:t>: Throw away your local changes and reload the latest version from the repository.</a:t>
            </a:r>
          </a:p>
        </p:txBody>
      </p:sp>
    </p:spTree>
    <p:extLst>
      <p:ext uri="{BB962C8B-B14F-4D97-AF65-F5344CB8AC3E}">
        <p14:creationId xmlns:p14="http://schemas.microsoft.com/office/powerpoint/2010/main" val="19918522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742" y="993582"/>
            <a:ext cx="11987902" cy="5401480"/>
          </a:xfrm>
          <a:prstGeom prst="rect">
            <a:avLst/>
          </a:prstGeom>
        </p:spPr>
        <p:txBody>
          <a:bodyPr wrap="square">
            <a:spAutoFit/>
          </a:bodyPr>
          <a:lstStyle/>
          <a:p>
            <a:r>
              <a:rPr lang="en-US" sz="2300" b="1" dirty="0"/>
              <a:t>Branch</a:t>
            </a:r>
            <a:r>
              <a:rPr lang="en-US" sz="2300" dirty="0"/>
              <a:t>: Create a separate copy of a file/folder for private use (bug fixing, testing, </a:t>
            </a:r>
            <a:r>
              <a:rPr lang="en-US" sz="2300" dirty="0" err="1"/>
              <a:t>etc</a:t>
            </a:r>
            <a:r>
              <a:rPr lang="en-US" sz="2300" dirty="0"/>
              <a:t>). Branch is both a verb (“branch the code”) and a noun (“Which branch is it in?”).</a:t>
            </a:r>
          </a:p>
          <a:p>
            <a:r>
              <a:rPr lang="en-US" sz="2300" b="1" dirty="0"/>
              <a:t>Diff/Change/Delta</a:t>
            </a:r>
            <a:r>
              <a:rPr lang="en-US" sz="2300" dirty="0"/>
              <a:t>: Finding the differences between two files. Useful for seeing what changed between revisions.</a:t>
            </a:r>
          </a:p>
          <a:p>
            <a:r>
              <a:rPr lang="en-US" sz="2300" b="1" dirty="0"/>
              <a:t>Merge (or patch)</a:t>
            </a:r>
            <a:r>
              <a:rPr lang="en-US" sz="2300" dirty="0"/>
              <a:t>: Apply the changes from one file to another, to bring it up-to-date. For example, you can merge features from one branch into another. (At Microsoft this was called </a:t>
            </a:r>
            <a:r>
              <a:rPr lang="en-US" sz="2300" dirty="0">
                <a:hlinkClick r:id="rId2"/>
              </a:rPr>
              <a:t>Reverse Integrate and Forward Integrate)</a:t>
            </a:r>
          </a:p>
          <a:p>
            <a:r>
              <a:rPr lang="en-US" sz="2300" b="1" dirty="0"/>
              <a:t>Conflict</a:t>
            </a:r>
            <a:r>
              <a:rPr lang="en-US" sz="2300" dirty="0"/>
              <a:t>: When pending changes to a file contradict each other (both changes cannot be applied).</a:t>
            </a:r>
          </a:p>
          <a:p>
            <a:r>
              <a:rPr lang="en-US" sz="2300" b="1" dirty="0"/>
              <a:t>Resolve</a:t>
            </a:r>
            <a:r>
              <a:rPr lang="en-US" sz="2300" dirty="0"/>
              <a:t>: Fixing the changes that contradict each other and checking in the correct version.</a:t>
            </a:r>
          </a:p>
          <a:p>
            <a:r>
              <a:rPr lang="en-US" sz="2300" b="1" dirty="0"/>
              <a:t>Locking</a:t>
            </a:r>
            <a:r>
              <a:rPr lang="en-US" sz="2300" dirty="0"/>
              <a:t>: Taking control of a file so nobody else can edit it until you unlock it. Some version control systems use this to avoid conflicts.</a:t>
            </a:r>
          </a:p>
          <a:p>
            <a:r>
              <a:rPr lang="en-US" sz="2300" b="1" dirty="0"/>
              <a:t>Breaking the lock</a:t>
            </a:r>
            <a:r>
              <a:rPr lang="en-US" sz="2300" dirty="0"/>
              <a:t>: Forcibly unlocking a file so you can edit it. It may be needed if someone locks a file and goes on vacation (or “calls in sick” the day Halo 3 comes out).</a:t>
            </a:r>
          </a:p>
          <a:p>
            <a:r>
              <a:rPr lang="en-US" sz="2300" b="1" dirty="0"/>
              <a:t>Check out for edit</a:t>
            </a:r>
            <a:r>
              <a:rPr lang="en-US" sz="2300" dirty="0"/>
              <a:t>: Checking out an “editable” version of a file. Some </a:t>
            </a:r>
            <a:r>
              <a:rPr lang="en-US" sz="2300" dirty="0" err="1"/>
              <a:t>VCSes</a:t>
            </a:r>
            <a:r>
              <a:rPr lang="en-US" sz="2300" dirty="0"/>
              <a:t> have editable files by default, others require an explicit command.</a:t>
            </a:r>
          </a:p>
        </p:txBody>
      </p:sp>
      <p:sp>
        <p:nvSpPr>
          <p:cNvPr id="3" name="Rectangle 2"/>
          <p:cNvSpPr/>
          <p:nvPr/>
        </p:nvSpPr>
        <p:spPr>
          <a:xfrm>
            <a:off x="356115" y="205156"/>
            <a:ext cx="6201400" cy="584776"/>
          </a:xfrm>
          <a:prstGeom prst="rect">
            <a:avLst/>
          </a:prstGeom>
        </p:spPr>
        <p:txBody>
          <a:bodyPr wrap="none">
            <a:spAutoFit/>
          </a:bodyPr>
          <a:lstStyle/>
          <a:p>
            <a:r>
              <a:rPr lang="en-US" sz="3200" b="1" i="1" dirty="0"/>
              <a:t>Learn the </a:t>
            </a:r>
            <a:r>
              <a:rPr lang="en-US" sz="3200" b="1" i="1" dirty="0" smtClean="0"/>
              <a:t>Lingo (Advanced Actions)</a:t>
            </a:r>
            <a:endParaRPr lang="en-US" sz="3200" b="1" dirty="0"/>
          </a:p>
        </p:txBody>
      </p:sp>
      <p:pic>
        <p:nvPicPr>
          <p:cNvPr id="4" name="Picture 3"/>
          <p:cNvPicPr>
            <a:picLocks noChangeAspect="1"/>
          </p:cNvPicPr>
          <p:nvPr/>
        </p:nvPicPr>
        <p:blipFill>
          <a:blip r:embed="rId3"/>
          <a:stretch>
            <a:fillRect/>
          </a:stretch>
        </p:blipFill>
        <p:spPr>
          <a:xfrm>
            <a:off x="0" y="766235"/>
            <a:ext cx="12192000" cy="267466"/>
          </a:xfrm>
          <a:prstGeom prst="rect">
            <a:avLst/>
          </a:prstGeom>
        </p:spPr>
      </p:pic>
    </p:spTree>
    <p:extLst>
      <p:ext uri="{BB962C8B-B14F-4D97-AF65-F5344CB8AC3E}">
        <p14:creationId xmlns:p14="http://schemas.microsoft.com/office/powerpoint/2010/main" val="3697009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0634" y="1173786"/>
            <a:ext cx="8605506" cy="5021566"/>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5" name="Rectangle 4"/>
          <p:cNvSpPr/>
          <p:nvPr/>
        </p:nvSpPr>
        <p:spPr>
          <a:xfrm>
            <a:off x="356115" y="205156"/>
            <a:ext cx="2643672" cy="584776"/>
          </a:xfrm>
          <a:prstGeom prst="rect">
            <a:avLst/>
          </a:prstGeom>
        </p:spPr>
        <p:txBody>
          <a:bodyPr wrap="none">
            <a:spAutoFit/>
          </a:bodyPr>
          <a:lstStyle/>
          <a:p>
            <a:r>
              <a:rPr lang="en-US" sz="3200" b="1" dirty="0" smtClean="0"/>
              <a:t>Basic </a:t>
            </a:r>
            <a:r>
              <a:rPr lang="en-US" sz="3200" b="1" dirty="0" err="1" smtClean="0"/>
              <a:t>Checkins</a:t>
            </a:r>
            <a:endParaRPr lang="en-US" sz="3200" b="1" dirty="0"/>
          </a:p>
        </p:txBody>
      </p:sp>
    </p:spTree>
    <p:extLst>
      <p:ext uri="{BB962C8B-B14F-4D97-AF65-F5344CB8AC3E}">
        <p14:creationId xmlns:p14="http://schemas.microsoft.com/office/powerpoint/2010/main" val="29171653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0437" y="1220096"/>
            <a:ext cx="7801065" cy="5220423"/>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3275256" cy="584776"/>
          </a:xfrm>
          <a:prstGeom prst="rect">
            <a:avLst/>
          </a:prstGeom>
        </p:spPr>
        <p:txBody>
          <a:bodyPr wrap="none">
            <a:spAutoFit/>
          </a:bodyPr>
          <a:lstStyle/>
          <a:p>
            <a:r>
              <a:rPr lang="en-US" sz="3200" b="1" dirty="0" smtClean="0"/>
              <a:t>Checkout and Edit</a:t>
            </a:r>
            <a:endParaRPr lang="en-US" sz="3200" b="1" dirty="0"/>
          </a:p>
        </p:txBody>
      </p:sp>
    </p:spTree>
    <p:extLst>
      <p:ext uri="{BB962C8B-B14F-4D97-AF65-F5344CB8AC3E}">
        <p14:creationId xmlns:p14="http://schemas.microsoft.com/office/powerpoint/2010/main" val="34652084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2639" y="1650076"/>
            <a:ext cx="9587924" cy="4572702"/>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5" name="Rectangle 4"/>
          <p:cNvSpPr/>
          <p:nvPr/>
        </p:nvSpPr>
        <p:spPr>
          <a:xfrm>
            <a:off x="356115" y="205156"/>
            <a:ext cx="1915909" cy="584776"/>
          </a:xfrm>
          <a:prstGeom prst="rect">
            <a:avLst/>
          </a:prstGeom>
        </p:spPr>
        <p:txBody>
          <a:bodyPr wrap="none">
            <a:spAutoFit/>
          </a:bodyPr>
          <a:lstStyle/>
          <a:p>
            <a:r>
              <a:rPr lang="en-US" sz="3200" b="1" dirty="0" smtClean="0"/>
              <a:t>Basic Diffs</a:t>
            </a:r>
            <a:endParaRPr lang="en-US" sz="3200" b="1" dirty="0"/>
          </a:p>
        </p:txBody>
      </p:sp>
    </p:spTree>
    <p:extLst>
      <p:ext uri="{BB962C8B-B14F-4D97-AF65-F5344CB8AC3E}">
        <p14:creationId xmlns:p14="http://schemas.microsoft.com/office/powerpoint/2010/main" val="16754946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3195" y="1182940"/>
            <a:ext cx="8271687" cy="5295900"/>
          </a:xfrm>
          <a:prstGeom prst="rect">
            <a:avLst/>
          </a:prstGeom>
        </p:spPr>
      </p:pic>
      <p:sp>
        <p:nvSpPr>
          <p:cNvPr id="3" name="Rectangle 2"/>
          <p:cNvSpPr/>
          <p:nvPr/>
        </p:nvSpPr>
        <p:spPr>
          <a:xfrm>
            <a:off x="356115" y="205156"/>
            <a:ext cx="1890862" cy="584776"/>
          </a:xfrm>
          <a:prstGeom prst="rect">
            <a:avLst/>
          </a:prstGeom>
        </p:spPr>
        <p:txBody>
          <a:bodyPr wrap="none">
            <a:spAutoFit/>
          </a:bodyPr>
          <a:lstStyle/>
          <a:p>
            <a:r>
              <a:rPr lang="en-US" sz="3200" b="1" dirty="0" smtClean="0"/>
              <a:t>Branching</a:t>
            </a:r>
            <a:endParaRPr lang="en-US" sz="3200" b="1" dirty="0"/>
          </a:p>
        </p:txBody>
      </p:sp>
      <p:pic>
        <p:nvPicPr>
          <p:cNvPr id="4" name="Picture 3"/>
          <p:cNvPicPr>
            <a:picLocks noChangeAspect="1"/>
          </p:cNvPicPr>
          <p:nvPr/>
        </p:nvPicPr>
        <p:blipFill>
          <a:blip r:embed="rId3"/>
          <a:stretch>
            <a:fillRect/>
          </a:stretch>
        </p:blipFill>
        <p:spPr>
          <a:xfrm>
            <a:off x="0" y="766235"/>
            <a:ext cx="12192000" cy="267466"/>
          </a:xfrm>
          <a:prstGeom prst="rect">
            <a:avLst/>
          </a:prstGeom>
        </p:spPr>
      </p:pic>
    </p:spTree>
    <p:extLst>
      <p:ext uri="{BB962C8B-B14F-4D97-AF65-F5344CB8AC3E}">
        <p14:creationId xmlns:p14="http://schemas.microsoft.com/office/powerpoint/2010/main" val="30808297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4805" y="1147567"/>
            <a:ext cx="6919203" cy="5334000"/>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1608133" cy="584776"/>
          </a:xfrm>
          <a:prstGeom prst="rect">
            <a:avLst/>
          </a:prstGeom>
        </p:spPr>
        <p:txBody>
          <a:bodyPr wrap="none">
            <a:spAutoFit/>
          </a:bodyPr>
          <a:lstStyle/>
          <a:p>
            <a:r>
              <a:rPr lang="en-US" sz="3200" b="1" dirty="0" smtClean="0"/>
              <a:t>Merging</a:t>
            </a:r>
            <a:endParaRPr lang="en-US" sz="3200" b="1" dirty="0"/>
          </a:p>
        </p:txBody>
      </p:sp>
    </p:spTree>
    <p:extLst>
      <p:ext uri="{BB962C8B-B14F-4D97-AF65-F5344CB8AC3E}">
        <p14:creationId xmlns:p14="http://schemas.microsoft.com/office/powerpoint/2010/main" val="9910443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84" y="1306332"/>
            <a:ext cx="6626229" cy="5321300"/>
          </a:xfrm>
          <a:prstGeom prst="rect">
            <a:avLst/>
          </a:prstGeom>
        </p:spPr>
      </p:pic>
      <p:pic>
        <p:nvPicPr>
          <p:cNvPr id="3" name="Picture 2"/>
          <p:cNvPicPr>
            <a:picLocks noChangeAspect="1"/>
          </p:cNvPicPr>
          <p:nvPr/>
        </p:nvPicPr>
        <p:blipFill>
          <a:blip r:embed="rId3"/>
          <a:stretch>
            <a:fillRect/>
          </a:stretch>
        </p:blipFill>
        <p:spPr>
          <a:xfrm>
            <a:off x="6490611" y="1959464"/>
            <a:ext cx="5588000" cy="3937000"/>
          </a:xfrm>
          <a:prstGeom prst="rect">
            <a:avLst/>
          </a:prstGeom>
        </p:spPr>
      </p:pic>
      <p:pic>
        <p:nvPicPr>
          <p:cNvPr id="4" name="Picture 3"/>
          <p:cNvPicPr>
            <a:picLocks noChangeAspect="1"/>
          </p:cNvPicPr>
          <p:nvPr/>
        </p:nvPicPr>
        <p:blipFill>
          <a:blip r:embed="rId4"/>
          <a:stretch>
            <a:fillRect/>
          </a:stretch>
        </p:blipFill>
        <p:spPr>
          <a:xfrm>
            <a:off x="0" y="766235"/>
            <a:ext cx="12192000" cy="267466"/>
          </a:xfrm>
          <a:prstGeom prst="rect">
            <a:avLst/>
          </a:prstGeom>
        </p:spPr>
      </p:pic>
      <p:sp>
        <p:nvSpPr>
          <p:cNvPr id="5" name="Rectangle 4"/>
          <p:cNvSpPr/>
          <p:nvPr/>
        </p:nvSpPr>
        <p:spPr>
          <a:xfrm>
            <a:off x="356115" y="205156"/>
            <a:ext cx="3788217" cy="584776"/>
          </a:xfrm>
          <a:prstGeom prst="rect">
            <a:avLst/>
          </a:prstGeom>
        </p:spPr>
        <p:txBody>
          <a:bodyPr wrap="none">
            <a:spAutoFit/>
          </a:bodyPr>
          <a:lstStyle/>
          <a:p>
            <a:r>
              <a:rPr lang="en-US" sz="3200" b="1" dirty="0" smtClean="0"/>
              <a:t>Conflicts and Tagging</a:t>
            </a:r>
            <a:endParaRPr lang="en-US" sz="3200" b="1" dirty="0"/>
          </a:p>
        </p:txBody>
      </p:sp>
    </p:spTree>
    <p:extLst>
      <p:ext uri="{BB962C8B-B14F-4D97-AF65-F5344CB8AC3E}">
        <p14:creationId xmlns:p14="http://schemas.microsoft.com/office/powerpoint/2010/main" val="6284391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0439" y="1636531"/>
            <a:ext cx="7683013" cy="4673600"/>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8212905" cy="584776"/>
          </a:xfrm>
          <a:prstGeom prst="rect">
            <a:avLst/>
          </a:prstGeom>
        </p:spPr>
        <p:txBody>
          <a:bodyPr wrap="none">
            <a:spAutoFit/>
          </a:bodyPr>
          <a:lstStyle/>
          <a:p>
            <a:r>
              <a:rPr lang="en-US" sz="3200" b="1" dirty="0" smtClean="0"/>
              <a:t>Real life example: Managing Windows versions</a:t>
            </a:r>
            <a:endParaRPr lang="en-US" sz="3200" b="1" dirty="0"/>
          </a:p>
        </p:txBody>
      </p:sp>
    </p:spTree>
    <p:extLst>
      <p:ext uri="{BB962C8B-B14F-4D97-AF65-F5344CB8AC3E}">
        <p14:creationId xmlns:p14="http://schemas.microsoft.com/office/powerpoint/2010/main" val="35151517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5206"/>
            <a:ext cx="11957538" cy="6321961"/>
          </a:xfrm>
          <a:prstGeom prst="rect">
            <a:avLst/>
          </a:prstGeom>
        </p:spPr>
      </p:pic>
      <p:sp>
        <p:nvSpPr>
          <p:cNvPr id="3" name="Rectangle 2"/>
          <p:cNvSpPr/>
          <p:nvPr/>
        </p:nvSpPr>
        <p:spPr>
          <a:xfrm>
            <a:off x="943869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0749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8319" y="1163858"/>
            <a:ext cx="8000497" cy="5323408"/>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2857473" cy="584776"/>
          </a:xfrm>
          <a:prstGeom prst="rect">
            <a:avLst/>
          </a:prstGeom>
        </p:spPr>
        <p:txBody>
          <a:bodyPr wrap="none">
            <a:spAutoFit/>
          </a:bodyPr>
          <a:lstStyle/>
          <a:p>
            <a:r>
              <a:rPr lang="en-US" sz="3200" b="1" dirty="0" smtClean="0"/>
              <a:t>Centralized VCS</a:t>
            </a:r>
            <a:endParaRPr lang="en-US" sz="3200" b="1" dirty="0"/>
          </a:p>
        </p:txBody>
      </p:sp>
    </p:spTree>
    <p:extLst>
      <p:ext uri="{BB962C8B-B14F-4D97-AF65-F5344CB8AC3E}">
        <p14:creationId xmlns:p14="http://schemas.microsoft.com/office/powerpoint/2010/main" val="24526399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7071" y="1259148"/>
            <a:ext cx="7388204" cy="5143500"/>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2852864" cy="584776"/>
          </a:xfrm>
          <a:prstGeom prst="rect">
            <a:avLst/>
          </a:prstGeom>
        </p:spPr>
        <p:txBody>
          <a:bodyPr wrap="none">
            <a:spAutoFit/>
          </a:bodyPr>
          <a:lstStyle/>
          <a:p>
            <a:r>
              <a:rPr lang="en-US" sz="3200" b="1" dirty="0" smtClean="0"/>
              <a:t>Distributed VCS</a:t>
            </a:r>
            <a:endParaRPr lang="en-US" sz="3200" b="1" dirty="0"/>
          </a:p>
        </p:txBody>
      </p:sp>
    </p:spTree>
    <p:extLst>
      <p:ext uri="{BB962C8B-B14F-4D97-AF65-F5344CB8AC3E}">
        <p14:creationId xmlns:p14="http://schemas.microsoft.com/office/powerpoint/2010/main" val="28266220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7387" y="1054100"/>
            <a:ext cx="7027175" cy="5204284"/>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5037757" cy="584776"/>
          </a:xfrm>
          <a:prstGeom prst="rect">
            <a:avLst/>
          </a:prstGeom>
        </p:spPr>
        <p:txBody>
          <a:bodyPr wrap="none">
            <a:spAutoFit/>
          </a:bodyPr>
          <a:lstStyle/>
          <a:p>
            <a:r>
              <a:rPr lang="en-US" sz="3200" b="1" dirty="0" smtClean="0"/>
              <a:t>Distributed Push/Pull Model</a:t>
            </a:r>
            <a:endParaRPr lang="en-US" sz="3200" b="1" dirty="0"/>
          </a:p>
        </p:txBody>
      </p:sp>
    </p:spTree>
    <p:extLst>
      <p:ext uri="{BB962C8B-B14F-4D97-AF65-F5344CB8AC3E}">
        <p14:creationId xmlns:p14="http://schemas.microsoft.com/office/powerpoint/2010/main" val="1746984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8521" y="1114827"/>
            <a:ext cx="9887398" cy="5095813"/>
          </a:xfrm>
          <a:prstGeom prst="rect">
            <a:avLst/>
          </a:prstGeom>
        </p:spPr>
      </p:pic>
      <p:pic>
        <p:nvPicPr>
          <p:cNvPr id="4" name="Picture 3"/>
          <p:cNvPicPr>
            <a:picLocks noChangeAspect="1"/>
          </p:cNvPicPr>
          <p:nvPr/>
        </p:nvPicPr>
        <p:blipFill>
          <a:blip r:embed="rId3"/>
          <a:stretch>
            <a:fillRect/>
          </a:stretch>
        </p:blipFill>
        <p:spPr>
          <a:xfrm>
            <a:off x="0" y="766235"/>
            <a:ext cx="12192000" cy="267466"/>
          </a:xfrm>
          <a:prstGeom prst="rect">
            <a:avLst/>
          </a:prstGeom>
        </p:spPr>
      </p:pic>
      <p:sp>
        <p:nvSpPr>
          <p:cNvPr id="5" name="Rectangle 4"/>
          <p:cNvSpPr/>
          <p:nvPr/>
        </p:nvSpPr>
        <p:spPr>
          <a:xfrm>
            <a:off x="356115" y="205156"/>
            <a:ext cx="3277059" cy="584776"/>
          </a:xfrm>
          <a:prstGeom prst="rect">
            <a:avLst/>
          </a:prstGeom>
        </p:spPr>
        <p:txBody>
          <a:bodyPr wrap="none">
            <a:spAutoFit/>
          </a:bodyPr>
          <a:lstStyle/>
          <a:p>
            <a:r>
              <a:rPr lang="en-US" sz="3200" b="1" dirty="0" smtClean="0"/>
              <a:t>Repository Layout</a:t>
            </a:r>
            <a:endParaRPr lang="en-US" sz="3200" b="1" dirty="0"/>
          </a:p>
        </p:txBody>
      </p:sp>
    </p:spTree>
    <p:extLst>
      <p:ext uri="{BB962C8B-B14F-4D97-AF65-F5344CB8AC3E}">
        <p14:creationId xmlns:p14="http://schemas.microsoft.com/office/powerpoint/2010/main" val="16758476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1721" y="1046786"/>
            <a:ext cx="8229066" cy="5768494"/>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3123772" cy="584776"/>
          </a:xfrm>
          <a:prstGeom prst="rect">
            <a:avLst/>
          </a:prstGeom>
        </p:spPr>
        <p:txBody>
          <a:bodyPr wrap="none">
            <a:spAutoFit/>
          </a:bodyPr>
          <a:lstStyle/>
          <a:p>
            <a:r>
              <a:rPr lang="en-US" sz="3200" b="1" dirty="0" smtClean="0"/>
              <a:t>Merging Changes</a:t>
            </a:r>
            <a:endParaRPr lang="en-US" sz="3200" b="1" dirty="0"/>
          </a:p>
        </p:txBody>
      </p:sp>
    </p:spTree>
    <p:extLst>
      <p:ext uri="{BB962C8B-B14F-4D97-AF65-F5344CB8AC3E}">
        <p14:creationId xmlns:p14="http://schemas.microsoft.com/office/powerpoint/2010/main" val="2500125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1701" y="872656"/>
            <a:ext cx="7684823" cy="5691334"/>
          </a:xfrm>
          <a:prstGeom prst="rect">
            <a:avLst/>
          </a:prstGeom>
        </p:spPr>
      </p:pic>
      <p:pic>
        <p:nvPicPr>
          <p:cNvPr id="3" name="Picture 2"/>
          <p:cNvPicPr>
            <a:picLocks noChangeAspect="1"/>
          </p:cNvPicPr>
          <p:nvPr/>
        </p:nvPicPr>
        <p:blipFill>
          <a:blip r:embed="rId3"/>
          <a:stretch>
            <a:fillRect/>
          </a:stretch>
        </p:blipFill>
        <p:spPr>
          <a:xfrm>
            <a:off x="0" y="766235"/>
            <a:ext cx="12192000" cy="267466"/>
          </a:xfrm>
          <a:prstGeom prst="rect">
            <a:avLst/>
          </a:prstGeom>
        </p:spPr>
      </p:pic>
      <p:sp>
        <p:nvSpPr>
          <p:cNvPr id="4" name="Rectangle 3"/>
          <p:cNvSpPr/>
          <p:nvPr/>
        </p:nvSpPr>
        <p:spPr>
          <a:xfrm>
            <a:off x="356115" y="205156"/>
            <a:ext cx="5037757" cy="584776"/>
          </a:xfrm>
          <a:prstGeom prst="rect">
            <a:avLst/>
          </a:prstGeom>
        </p:spPr>
        <p:txBody>
          <a:bodyPr wrap="none">
            <a:spAutoFit/>
          </a:bodyPr>
          <a:lstStyle/>
          <a:p>
            <a:r>
              <a:rPr lang="en-US" sz="3200" b="1" dirty="0" smtClean="0"/>
              <a:t>Distributed Push/Pull Model</a:t>
            </a:r>
            <a:endParaRPr lang="en-US" sz="3200" b="1" dirty="0"/>
          </a:p>
        </p:txBody>
      </p:sp>
    </p:spTree>
    <p:extLst>
      <p:ext uri="{BB962C8B-B14F-4D97-AF65-F5344CB8AC3E}">
        <p14:creationId xmlns:p14="http://schemas.microsoft.com/office/powerpoint/2010/main" val="3567213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59686" cy="6400800"/>
          </a:xfrm>
          <a:prstGeom prst="rect">
            <a:avLst/>
          </a:prstGeom>
        </p:spPr>
      </p:pic>
      <p:sp>
        <p:nvSpPr>
          <p:cNvPr id="3" name="Rectangle 2"/>
          <p:cNvSpPr/>
          <p:nvPr/>
        </p:nvSpPr>
        <p:spPr>
          <a:xfrm>
            <a:off x="9559650" y="4364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1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94" y="113828"/>
            <a:ext cx="11506200" cy="6273800"/>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Tree>
    <p:extLst>
      <p:ext uri="{BB962C8B-B14F-4D97-AF65-F5344CB8AC3E}">
        <p14:creationId xmlns:p14="http://schemas.microsoft.com/office/powerpoint/2010/main" val="61357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300" y="1460500"/>
            <a:ext cx="9931400" cy="3937000"/>
          </a:xfrm>
          <a:prstGeom prst="rect">
            <a:avLst/>
          </a:prstGeom>
        </p:spPr>
      </p:pic>
      <p:pic>
        <p:nvPicPr>
          <p:cNvPr id="3" name="Picture 2"/>
          <p:cNvPicPr>
            <a:picLocks noChangeAspect="1"/>
          </p:cNvPicPr>
          <p:nvPr/>
        </p:nvPicPr>
        <p:blipFill>
          <a:blip r:embed="rId3"/>
          <a:stretch>
            <a:fillRect/>
          </a:stretch>
        </p:blipFill>
        <p:spPr>
          <a:xfrm>
            <a:off x="-44558" y="131633"/>
            <a:ext cx="12192000" cy="907209"/>
          </a:xfrm>
          <a:prstGeom prst="rect">
            <a:avLst/>
          </a:prstGeom>
        </p:spPr>
      </p:pic>
    </p:spTree>
    <p:extLst>
      <p:ext uri="{BB962C8B-B14F-4D97-AF65-F5344CB8AC3E}">
        <p14:creationId xmlns:p14="http://schemas.microsoft.com/office/powerpoint/2010/main" val="1046645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03" y="-57858"/>
            <a:ext cx="11925300" cy="6438900"/>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Tree>
    <p:extLst>
      <p:ext uri="{BB962C8B-B14F-4D97-AF65-F5344CB8AC3E}">
        <p14:creationId xmlns:p14="http://schemas.microsoft.com/office/powerpoint/2010/main" val="43407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64722" y="975259"/>
            <a:ext cx="2049654" cy="2608251"/>
          </a:xfrm>
          <a:prstGeom prst="rect">
            <a:avLst/>
          </a:prstGeom>
        </p:spPr>
      </p:pic>
      <p:sp>
        <p:nvSpPr>
          <p:cNvPr id="3" name="Rectangle 2"/>
          <p:cNvSpPr/>
          <p:nvPr/>
        </p:nvSpPr>
        <p:spPr>
          <a:xfrm>
            <a:off x="304016" y="1134019"/>
            <a:ext cx="9265892" cy="5786198"/>
          </a:xfrm>
          <a:prstGeom prst="rect">
            <a:avLst/>
          </a:prstGeom>
        </p:spPr>
        <p:txBody>
          <a:bodyPr wrap="square">
            <a:spAutoFit/>
          </a:bodyPr>
          <a:lstStyle/>
          <a:p>
            <a:pPr marL="285750" indent="-285750">
              <a:buFont typeface="Arial"/>
              <a:buChar char="•"/>
            </a:pPr>
            <a:r>
              <a:rPr lang="en-US" sz="2200" dirty="0"/>
              <a:t>As </a:t>
            </a:r>
            <a:r>
              <a:rPr lang="en-US" sz="2200" b="1" dirty="0"/>
              <a:t>with many great things in life, </a:t>
            </a:r>
            <a:r>
              <a:rPr lang="en-US" sz="2200" b="1" dirty="0" err="1"/>
              <a:t>Git</a:t>
            </a:r>
            <a:r>
              <a:rPr lang="en-US" sz="2200" b="1" dirty="0"/>
              <a:t> began with a bit of creative destruction and fiery controversy</a:t>
            </a:r>
            <a:r>
              <a:rPr lang="en-US" sz="2200" b="1" dirty="0" smtClean="0"/>
              <a:t>.</a:t>
            </a:r>
          </a:p>
          <a:p>
            <a:pPr marL="285750" indent="-285750">
              <a:buFont typeface="Arial"/>
              <a:buChar char="•"/>
            </a:pPr>
            <a:endParaRPr lang="en-US" sz="2200" dirty="0"/>
          </a:p>
          <a:p>
            <a:pPr marL="285750" indent="-285750">
              <a:buFont typeface="Arial"/>
              <a:buChar char="•"/>
            </a:pPr>
            <a:r>
              <a:rPr lang="en-US" sz="2200" dirty="0"/>
              <a:t>For most of the lifetime of the Linux kernel maintenance (1991–2002), changes to the software were passed around as patches and archived files. In 2002, the Linux kernel project began using a proprietary DVCS called </a:t>
            </a:r>
            <a:r>
              <a:rPr lang="en-US" sz="2200" dirty="0" err="1"/>
              <a:t>BitKeeper</a:t>
            </a:r>
            <a:r>
              <a:rPr lang="en-US" sz="2200" dirty="0" smtClean="0"/>
              <a:t>.</a:t>
            </a:r>
          </a:p>
          <a:p>
            <a:pPr marL="285750" indent="-285750">
              <a:buFont typeface="Arial"/>
              <a:buChar char="•"/>
            </a:pPr>
            <a:endParaRPr lang="en-US" sz="2200" dirty="0"/>
          </a:p>
          <a:p>
            <a:pPr marL="285750" indent="-285750">
              <a:buFont typeface="Arial"/>
              <a:buChar char="•"/>
            </a:pPr>
            <a:r>
              <a:rPr lang="en-US" sz="2200" dirty="0"/>
              <a:t>In 2005, the relationship between the community that developed the Linux kernel and the commercial company that developed </a:t>
            </a:r>
            <a:r>
              <a:rPr lang="en-US" sz="2200" dirty="0" err="1"/>
              <a:t>BitKeeper</a:t>
            </a:r>
            <a:r>
              <a:rPr lang="en-US" sz="2200" dirty="0"/>
              <a:t> broke down, and the tool’s free-of-charge status was revoked. </a:t>
            </a:r>
          </a:p>
          <a:p>
            <a:pPr marL="285750" indent="-285750">
              <a:buFont typeface="Arial"/>
              <a:buChar char="•"/>
            </a:pPr>
            <a:endParaRPr lang="en-US" sz="2200" dirty="0" smtClean="0"/>
          </a:p>
          <a:p>
            <a:pPr marL="285750" indent="-285750">
              <a:buFont typeface="Arial"/>
              <a:buChar char="•"/>
            </a:pPr>
            <a:r>
              <a:rPr lang="en-US" sz="2200" dirty="0"/>
              <a:t>Linux development community (and in particular Linus Torvalds, the creator of Linux) to develop their own tool based on some of the lessons they </a:t>
            </a:r>
            <a:r>
              <a:rPr lang="en-US" sz="2200" dirty="0" smtClean="0"/>
              <a:t>learned </a:t>
            </a:r>
          </a:p>
          <a:p>
            <a:pPr marL="285750" indent="-285750">
              <a:buFont typeface="Arial"/>
              <a:buChar char="•"/>
            </a:pPr>
            <a:r>
              <a:rPr lang="en-US" sz="2200" dirty="0">
                <a:hlinkClick r:id="rId3"/>
              </a:rPr>
              <a:t>https://</a:t>
            </a:r>
            <a:r>
              <a:rPr lang="en-US" sz="2200" dirty="0" err="1">
                <a:hlinkClick r:id="rId3"/>
              </a:rPr>
              <a:t>youtu.be</a:t>
            </a:r>
            <a:r>
              <a:rPr lang="en-US" sz="2200" dirty="0">
                <a:hlinkClick r:id="rId3"/>
              </a:rPr>
              <a:t>/GTMC3g2Xy8c</a:t>
            </a:r>
            <a:endParaRPr lang="en-US" sz="2200" dirty="0" smtClean="0"/>
          </a:p>
          <a:p>
            <a:pPr marL="285750" indent="-285750">
              <a:buFont typeface="Arial"/>
              <a:buChar char="•"/>
            </a:pPr>
            <a:endParaRPr lang="en-US" dirty="0"/>
          </a:p>
        </p:txBody>
      </p:sp>
      <p:pic>
        <p:nvPicPr>
          <p:cNvPr id="4" name="Picture 3"/>
          <p:cNvPicPr>
            <a:picLocks noChangeAspect="1"/>
          </p:cNvPicPr>
          <p:nvPr/>
        </p:nvPicPr>
        <p:blipFill>
          <a:blip r:embed="rId4"/>
          <a:stretch>
            <a:fillRect/>
          </a:stretch>
        </p:blipFill>
        <p:spPr>
          <a:xfrm>
            <a:off x="44557" y="745534"/>
            <a:ext cx="11941365" cy="261968"/>
          </a:xfrm>
          <a:prstGeom prst="rect">
            <a:avLst/>
          </a:prstGeom>
        </p:spPr>
      </p:pic>
      <p:sp>
        <p:nvSpPr>
          <p:cNvPr id="5" name="TextBox 4"/>
          <p:cNvSpPr txBox="1"/>
          <p:nvPr/>
        </p:nvSpPr>
        <p:spPr>
          <a:xfrm>
            <a:off x="10140370" y="3509029"/>
            <a:ext cx="2344468" cy="369332"/>
          </a:xfrm>
          <a:prstGeom prst="rect">
            <a:avLst/>
          </a:prstGeom>
          <a:noFill/>
        </p:spPr>
        <p:txBody>
          <a:bodyPr wrap="square" rtlCol="0">
            <a:spAutoFit/>
          </a:bodyPr>
          <a:lstStyle/>
          <a:p>
            <a:r>
              <a:rPr lang="en-US" dirty="0" smtClean="0"/>
              <a:t>Linus Torvalds</a:t>
            </a:r>
            <a:endParaRPr lang="en-US" dirty="0"/>
          </a:p>
        </p:txBody>
      </p:sp>
      <p:sp>
        <p:nvSpPr>
          <p:cNvPr id="6" name="TextBox 5"/>
          <p:cNvSpPr txBox="1"/>
          <p:nvPr/>
        </p:nvSpPr>
        <p:spPr>
          <a:xfrm>
            <a:off x="304016" y="138077"/>
            <a:ext cx="2317061" cy="584776"/>
          </a:xfrm>
          <a:prstGeom prst="rect">
            <a:avLst/>
          </a:prstGeom>
          <a:noFill/>
        </p:spPr>
        <p:txBody>
          <a:bodyPr wrap="none" rtlCol="0">
            <a:spAutoFit/>
          </a:bodyPr>
          <a:lstStyle/>
          <a:p>
            <a:r>
              <a:rPr lang="en-US" sz="3200" b="1" dirty="0" smtClean="0"/>
              <a:t>Brief History</a:t>
            </a:r>
            <a:endParaRPr lang="en-US" sz="3200" b="1" dirty="0"/>
          </a:p>
        </p:txBody>
      </p:sp>
    </p:spTree>
    <p:extLst>
      <p:ext uri="{BB962C8B-B14F-4D97-AF65-F5344CB8AC3E}">
        <p14:creationId xmlns:p14="http://schemas.microsoft.com/office/powerpoint/2010/main" val="29382963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627" y="737450"/>
            <a:ext cx="11339841" cy="6109629"/>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pic>
        <p:nvPicPr>
          <p:cNvPr id="5" name="Picture 4"/>
          <p:cNvPicPr>
            <a:picLocks noChangeAspect="1"/>
          </p:cNvPicPr>
          <p:nvPr/>
        </p:nvPicPr>
        <p:blipFill>
          <a:blip r:embed="rId4"/>
          <a:stretch>
            <a:fillRect/>
          </a:stretch>
        </p:blipFill>
        <p:spPr>
          <a:xfrm>
            <a:off x="111395" y="74128"/>
            <a:ext cx="6884108" cy="647408"/>
          </a:xfrm>
          <a:prstGeom prst="rect">
            <a:avLst/>
          </a:prstGeom>
        </p:spPr>
      </p:pic>
    </p:spTree>
    <p:extLst>
      <p:ext uri="{BB962C8B-B14F-4D97-AF65-F5344CB8AC3E}">
        <p14:creationId xmlns:p14="http://schemas.microsoft.com/office/powerpoint/2010/main" val="54063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1547"/>
            <a:ext cx="12192000" cy="6514905"/>
          </a:xfrm>
          <a:prstGeom prst="rect">
            <a:avLst/>
          </a:prstGeom>
        </p:spPr>
      </p:pic>
      <p:pic>
        <p:nvPicPr>
          <p:cNvPr id="4" name="Picture 3"/>
          <p:cNvPicPr>
            <a:picLocks noChangeAspect="1"/>
          </p:cNvPicPr>
          <p:nvPr/>
        </p:nvPicPr>
        <p:blipFill>
          <a:blip r:embed="rId3"/>
          <a:stretch>
            <a:fillRect/>
          </a:stretch>
        </p:blipFill>
        <p:spPr>
          <a:xfrm>
            <a:off x="0" y="856955"/>
            <a:ext cx="12192000" cy="267466"/>
          </a:xfrm>
          <a:prstGeom prst="rect">
            <a:avLst/>
          </a:prstGeom>
        </p:spPr>
      </p:pic>
    </p:spTree>
    <p:extLst>
      <p:ext uri="{BB962C8B-B14F-4D97-AF65-F5344CB8AC3E}">
        <p14:creationId xmlns:p14="http://schemas.microsoft.com/office/powerpoint/2010/main" val="1568120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2426"/>
            <a:ext cx="12192000" cy="6633148"/>
          </a:xfrm>
          <a:prstGeom prst="rect">
            <a:avLst/>
          </a:prstGeom>
        </p:spPr>
      </p:pic>
      <p:pic>
        <p:nvPicPr>
          <p:cNvPr id="3" name="Picture 2"/>
          <p:cNvPicPr>
            <a:picLocks noChangeAspect="1"/>
          </p:cNvPicPr>
          <p:nvPr/>
        </p:nvPicPr>
        <p:blipFill>
          <a:blip r:embed="rId3"/>
          <a:stretch>
            <a:fillRect/>
          </a:stretch>
        </p:blipFill>
        <p:spPr>
          <a:xfrm>
            <a:off x="44558" y="923807"/>
            <a:ext cx="12192000" cy="267466"/>
          </a:xfrm>
          <a:prstGeom prst="rect">
            <a:avLst/>
          </a:prstGeom>
        </p:spPr>
      </p:pic>
    </p:spTree>
    <p:extLst>
      <p:ext uri="{BB962C8B-B14F-4D97-AF65-F5344CB8AC3E}">
        <p14:creationId xmlns:p14="http://schemas.microsoft.com/office/powerpoint/2010/main" val="44699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3892"/>
            <a:ext cx="12192000" cy="6273672"/>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Tree>
    <p:extLst>
      <p:ext uri="{BB962C8B-B14F-4D97-AF65-F5344CB8AC3E}">
        <p14:creationId xmlns:p14="http://schemas.microsoft.com/office/powerpoint/2010/main" val="744411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461"/>
            <a:ext cx="12192000" cy="6060558"/>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Tree>
    <p:extLst>
      <p:ext uri="{BB962C8B-B14F-4D97-AF65-F5344CB8AC3E}">
        <p14:creationId xmlns:p14="http://schemas.microsoft.com/office/powerpoint/2010/main" val="1363712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5350" y="0"/>
            <a:ext cx="7861300" cy="6858000"/>
          </a:xfrm>
          <a:prstGeom prst="rect">
            <a:avLst/>
          </a:prstGeom>
        </p:spPr>
      </p:pic>
      <p:pic>
        <p:nvPicPr>
          <p:cNvPr id="3" name="Picture 2"/>
          <p:cNvPicPr>
            <a:picLocks noChangeAspect="1"/>
          </p:cNvPicPr>
          <p:nvPr/>
        </p:nvPicPr>
        <p:blipFill>
          <a:blip r:embed="rId3"/>
          <a:stretch>
            <a:fillRect/>
          </a:stretch>
        </p:blipFill>
        <p:spPr>
          <a:xfrm>
            <a:off x="0" y="700967"/>
            <a:ext cx="12192000" cy="267466"/>
          </a:xfrm>
          <a:prstGeom prst="rect">
            <a:avLst/>
          </a:prstGeom>
        </p:spPr>
      </p:pic>
    </p:spTree>
    <p:extLst>
      <p:ext uri="{BB962C8B-B14F-4D97-AF65-F5344CB8AC3E}">
        <p14:creationId xmlns:p14="http://schemas.microsoft.com/office/powerpoint/2010/main" val="1641746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350" y="146050"/>
            <a:ext cx="10655300" cy="6565900"/>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Tree>
    <p:extLst>
      <p:ext uri="{BB962C8B-B14F-4D97-AF65-F5344CB8AC3E}">
        <p14:creationId xmlns:p14="http://schemas.microsoft.com/office/powerpoint/2010/main" val="7419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2336"/>
            <a:ext cx="12192000" cy="6433328"/>
          </a:xfrm>
          <a:prstGeom prst="rect">
            <a:avLst/>
          </a:prstGeom>
        </p:spPr>
      </p:pic>
      <p:pic>
        <p:nvPicPr>
          <p:cNvPr id="3" name="Picture 2"/>
          <p:cNvPicPr>
            <a:picLocks noChangeAspect="1"/>
          </p:cNvPicPr>
          <p:nvPr/>
        </p:nvPicPr>
        <p:blipFill>
          <a:blip r:embed="rId3"/>
          <a:stretch>
            <a:fillRect/>
          </a:stretch>
        </p:blipFill>
        <p:spPr>
          <a:xfrm>
            <a:off x="0" y="1057511"/>
            <a:ext cx="12192000" cy="267466"/>
          </a:xfrm>
          <a:prstGeom prst="rect">
            <a:avLst/>
          </a:prstGeom>
        </p:spPr>
      </p:pic>
    </p:spTree>
    <p:extLst>
      <p:ext uri="{BB962C8B-B14F-4D97-AF65-F5344CB8AC3E}">
        <p14:creationId xmlns:p14="http://schemas.microsoft.com/office/powerpoint/2010/main" val="157137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5207" y="1157129"/>
            <a:ext cx="10515530" cy="5564598"/>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sp>
        <p:nvSpPr>
          <p:cNvPr id="4" name="TextBox 3"/>
          <p:cNvSpPr txBox="1"/>
          <p:nvPr/>
        </p:nvSpPr>
        <p:spPr>
          <a:xfrm>
            <a:off x="113390" y="113411"/>
            <a:ext cx="4671566" cy="584776"/>
          </a:xfrm>
          <a:prstGeom prst="rect">
            <a:avLst/>
          </a:prstGeom>
          <a:noFill/>
        </p:spPr>
        <p:txBody>
          <a:bodyPr wrap="square" rtlCol="0">
            <a:spAutoFit/>
          </a:bodyPr>
          <a:lstStyle/>
          <a:p>
            <a:r>
              <a:rPr lang="en-US" sz="3200" b="1" dirty="0" smtClean="0"/>
              <a:t>Branching and Merging</a:t>
            </a:r>
            <a:endParaRPr lang="en-US" sz="3200" b="1" dirty="0"/>
          </a:p>
        </p:txBody>
      </p:sp>
    </p:spTree>
    <p:extLst>
      <p:ext uri="{BB962C8B-B14F-4D97-AF65-F5344CB8AC3E}">
        <p14:creationId xmlns:p14="http://schemas.microsoft.com/office/powerpoint/2010/main" val="713176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4678" y="2117362"/>
            <a:ext cx="4972733" cy="3484709"/>
          </a:xfrm>
          <a:prstGeom prst="rect">
            <a:avLst/>
          </a:prstGeom>
        </p:spPr>
      </p:pic>
      <p:pic>
        <p:nvPicPr>
          <p:cNvPr id="3" name="Picture 2"/>
          <p:cNvPicPr>
            <a:picLocks noChangeAspect="1"/>
          </p:cNvPicPr>
          <p:nvPr/>
        </p:nvPicPr>
        <p:blipFill>
          <a:blip r:embed="rId3"/>
          <a:stretch>
            <a:fillRect/>
          </a:stretch>
        </p:blipFill>
        <p:spPr>
          <a:xfrm>
            <a:off x="0" y="767819"/>
            <a:ext cx="12192000" cy="267466"/>
          </a:xfrm>
          <a:prstGeom prst="rect">
            <a:avLst/>
          </a:prstGeom>
        </p:spPr>
      </p:pic>
      <p:pic>
        <p:nvPicPr>
          <p:cNvPr id="4" name="Picture 3"/>
          <p:cNvPicPr>
            <a:picLocks noChangeAspect="1"/>
          </p:cNvPicPr>
          <p:nvPr/>
        </p:nvPicPr>
        <p:blipFill>
          <a:blip r:embed="rId4"/>
          <a:stretch>
            <a:fillRect/>
          </a:stretch>
        </p:blipFill>
        <p:spPr>
          <a:xfrm>
            <a:off x="5307763" y="2707535"/>
            <a:ext cx="6974042" cy="2622370"/>
          </a:xfrm>
          <a:prstGeom prst="rect">
            <a:avLst/>
          </a:prstGeom>
        </p:spPr>
      </p:pic>
      <p:sp>
        <p:nvSpPr>
          <p:cNvPr id="5" name="TextBox 4"/>
          <p:cNvSpPr txBox="1"/>
          <p:nvPr/>
        </p:nvSpPr>
        <p:spPr>
          <a:xfrm>
            <a:off x="113389" y="113411"/>
            <a:ext cx="6712543" cy="584776"/>
          </a:xfrm>
          <a:prstGeom prst="rect">
            <a:avLst/>
          </a:prstGeom>
          <a:noFill/>
        </p:spPr>
        <p:txBody>
          <a:bodyPr wrap="square" rtlCol="0">
            <a:spAutoFit/>
          </a:bodyPr>
          <a:lstStyle/>
          <a:p>
            <a:r>
              <a:rPr lang="en-US" sz="3200" b="1" dirty="0" smtClean="0"/>
              <a:t>Version control life cycle</a:t>
            </a:r>
            <a:endParaRPr lang="en-US" sz="3200" b="1" dirty="0"/>
          </a:p>
        </p:txBody>
      </p:sp>
    </p:spTree>
    <p:extLst>
      <p:ext uri="{BB962C8B-B14F-4D97-AF65-F5344CB8AC3E}">
        <p14:creationId xmlns:p14="http://schemas.microsoft.com/office/powerpoint/2010/main" val="24432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57" y="187060"/>
            <a:ext cx="8509000" cy="3898900"/>
          </a:xfrm>
          <a:prstGeom prst="rect">
            <a:avLst/>
          </a:prstGeom>
        </p:spPr>
      </p:pic>
      <p:pic>
        <p:nvPicPr>
          <p:cNvPr id="4" name="Picture 3"/>
          <p:cNvPicPr>
            <a:picLocks noChangeAspect="1"/>
          </p:cNvPicPr>
          <p:nvPr/>
        </p:nvPicPr>
        <p:blipFill>
          <a:blip r:embed="rId3"/>
          <a:stretch>
            <a:fillRect/>
          </a:stretch>
        </p:blipFill>
        <p:spPr>
          <a:xfrm>
            <a:off x="44557" y="745534"/>
            <a:ext cx="11941365" cy="261968"/>
          </a:xfrm>
          <a:prstGeom prst="rect">
            <a:avLst/>
          </a:prstGeom>
        </p:spPr>
      </p:pic>
    </p:spTree>
    <p:extLst>
      <p:ext uri="{BB962C8B-B14F-4D97-AF65-F5344CB8AC3E}">
        <p14:creationId xmlns:p14="http://schemas.microsoft.com/office/powerpoint/2010/main" val="7880171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892" y="117230"/>
            <a:ext cx="12070080" cy="6400800"/>
          </a:xfrm>
          <a:prstGeom prst="rect">
            <a:avLst/>
          </a:prstGeom>
        </p:spPr>
      </p:pic>
      <p:sp>
        <p:nvSpPr>
          <p:cNvPr id="3" name="Rectangle 2"/>
          <p:cNvSpPr/>
          <p:nvPr/>
        </p:nvSpPr>
        <p:spPr>
          <a:xfrm>
            <a:off x="9579810" y="164582"/>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80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783" y="202567"/>
            <a:ext cx="11943649" cy="6270869"/>
          </a:xfrm>
          <a:prstGeom prst="rect">
            <a:avLst/>
          </a:prstGeom>
        </p:spPr>
      </p:pic>
      <p:sp>
        <p:nvSpPr>
          <p:cNvPr id="3" name="Rectangle 2"/>
          <p:cNvSpPr/>
          <p:nvPr/>
        </p:nvSpPr>
        <p:spPr>
          <a:xfrm>
            <a:off x="9499170" y="24520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506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34461"/>
            <a:ext cx="12004431" cy="6320033"/>
          </a:xfrm>
          <a:prstGeom prst="rect">
            <a:avLst/>
          </a:prstGeom>
        </p:spPr>
      </p:pic>
      <p:sp>
        <p:nvSpPr>
          <p:cNvPr id="3" name="Rectangle 2"/>
          <p:cNvSpPr/>
          <p:nvPr/>
        </p:nvSpPr>
        <p:spPr>
          <a:xfrm>
            <a:off x="943869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5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34461"/>
            <a:ext cx="12027877" cy="6341972"/>
          </a:xfrm>
          <a:prstGeom prst="rect">
            <a:avLst/>
          </a:prstGeom>
        </p:spPr>
      </p:pic>
      <p:sp>
        <p:nvSpPr>
          <p:cNvPr id="3" name="Rectangle 2"/>
          <p:cNvSpPr/>
          <p:nvPr/>
        </p:nvSpPr>
        <p:spPr>
          <a:xfrm>
            <a:off x="943869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996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269"/>
            <a:ext cx="12192000" cy="6381894"/>
          </a:xfrm>
          <a:prstGeom prst="rect">
            <a:avLst/>
          </a:prstGeom>
        </p:spPr>
      </p:pic>
      <p:sp>
        <p:nvSpPr>
          <p:cNvPr id="3" name="Rectangle 2"/>
          <p:cNvSpPr/>
          <p:nvPr/>
        </p:nvSpPr>
        <p:spPr>
          <a:xfrm>
            <a:off x="9599970" y="20489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941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87703"/>
            <a:ext cx="12004431" cy="6311421"/>
          </a:xfrm>
          <a:prstGeom prst="rect">
            <a:avLst/>
          </a:prstGeom>
        </p:spPr>
      </p:pic>
      <p:sp>
        <p:nvSpPr>
          <p:cNvPr id="3" name="Rectangle 2"/>
          <p:cNvSpPr/>
          <p:nvPr/>
        </p:nvSpPr>
        <p:spPr>
          <a:xfrm>
            <a:off x="943869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1762"/>
            <a:ext cx="12237828" cy="6460392"/>
          </a:xfrm>
          <a:prstGeom prst="rect">
            <a:avLst/>
          </a:prstGeom>
        </p:spPr>
      </p:pic>
      <p:sp>
        <p:nvSpPr>
          <p:cNvPr id="3" name="Rectangle 2"/>
          <p:cNvSpPr/>
          <p:nvPr/>
        </p:nvSpPr>
        <p:spPr>
          <a:xfrm>
            <a:off x="9594643" y="327958"/>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62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0811"/>
            <a:ext cx="12099400" cy="6371004"/>
          </a:xfrm>
          <a:prstGeom prst="rect">
            <a:avLst/>
          </a:prstGeom>
        </p:spPr>
      </p:pic>
      <p:sp>
        <p:nvSpPr>
          <p:cNvPr id="3" name="Rectangle 2"/>
          <p:cNvSpPr/>
          <p:nvPr/>
        </p:nvSpPr>
        <p:spPr>
          <a:xfrm>
            <a:off x="9550085"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21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0812"/>
            <a:ext cx="12192000" cy="6410036"/>
          </a:xfrm>
          <a:prstGeom prst="rect">
            <a:avLst/>
          </a:prstGeom>
        </p:spPr>
      </p:pic>
      <p:sp>
        <p:nvSpPr>
          <p:cNvPr id="3" name="Rectangle 2"/>
          <p:cNvSpPr/>
          <p:nvPr/>
        </p:nvSpPr>
        <p:spPr>
          <a:xfrm>
            <a:off x="9594643"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37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112"/>
            <a:ext cx="12192000" cy="6437228"/>
          </a:xfrm>
          <a:prstGeom prst="rect">
            <a:avLst/>
          </a:prstGeom>
        </p:spPr>
      </p:pic>
      <p:sp>
        <p:nvSpPr>
          <p:cNvPr id="3" name="Rectangle 2"/>
          <p:cNvSpPr/>
          <p:nvPr/>
        </p:nvSpPr>
        <p:spPr>
          <a:xfrm>
            <a:off x="9616922"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89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2226"/>
            <a:ext cx="12192000" cy="6108543"/>
          </a:xfrm>
          <a:prstGeom prst="rect">
            <a:avLst/>
          </a:prstGeom>
        </p:spPr>
      </p:pic>
      <p:pic>
        <p:nvPicPr>
          <p:cNvPr id="3" name="Picture 2"/>
          <p:cNvPicPr>
            <a:picLocks noChangeAspect="1"/>
          </p:cNvPicPr>
          <p:nvPr/>
        </p:nvPicPr>
        <p:blipFill>
          <a:blip r:embed="rId3"/>
          <a:stretch>
            <a:fillRect/>
          </a:stretch>
        </p:blipFill>
        <p:spPr>
          <a:xfrm>
            <a:off x="133674" y="834675"/>
            <a:ext cx="11540349" cy="253170"/>
          </a:xfrm>
          <a:prstGeom prst="rect">
            <a:avLst/>
          </a:prstGeom>
        </p:spPr>
      </p:pic>
    </p:spTree>
    <p:extLst>
      <p:ext uri="{BB962C8B-B14F-4D97-AF65-F5344CB8AC3E}">
        <p14:creationId xmlns:p14="http://schemas.microsoft.com/office/powerpoint/2010/main" val="2087286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4123"/>
            <a:ext cx="12246617" cy="6400800"/>
          </a:xfrm>
          <a:prstGeom prst="rect">
            <a:avLst/>
          </a:prstGeom>
        </p:spPr>
      </p:pic>
      <p:sp>
        <p:nvSpPr>
          <p:cNvPr id="3" name="Rectangle 2"/>
          <p:cNvSpPr/>
          <p:nvPr/>
        </p:nvSpPr>
        <p:spPr>
          <a:xfrm>
            <a:off x="9706038" y="238822"/>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597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8518"/>
            <a:ext cx="12259246" cy="6490189"/>
          </a:xfrm>
          <a:prstGeom prst="rect">
            <a:avLst/>
          </a:prstGeom>
        </p:spPr>
      </p:pic>
      <p:sp>
        <p:nvSpPr>
          <p:cNvPr id="3" name="Rectangle 2"/>
          <p:cNvSpPr/>
          <p:nvPr/>
        </p:nvSpPr>
        <p:spPr>
          <a:xfrm>
            <a:off x="9683759" y="26110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275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8316"/>
            <a:ext cx="12192000" cy="6475266"/>
          </a:xfrm>
          <a:prstGeom prst="rect">
            <a:avLst/>
          </a:prstGeom>
        </p:spPr>
      </p:pic>
      <p:sp>
        <p:nvSpPr>
          <p:cNvPr id="3" name="Rectangle 2"/>
          <p:cNvSpPr/>
          <p:nvPr/>
        </p:nvSpPr>
        <p:spPr>
          <a:xfrm>
            <a:off x="9594643"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283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6618"/>
            <a:ext cx="12192000" cy="6373091"/>
          </a:xfrm>
          <a:prstGeom prst="rect">
            <a:avLst/>
          </a:prstGeom>
        </p:spPr>
      </p:pic>
      <p:sp>
        <p:nvSpPr>
          <p:cNvPr id="3" name="Rectangle 2"/>
          <p:cNvSpPr/>
          <p:nvPr/>
        </p:nvSpPr>
        <p:spPr>
          <a:xfrm>
            <a:off x="9594643"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684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112"/>
            <a:ext cx="12179438" cy="6430596"/>
          </a:xfrm>
          <a:prstGeom prst="rect">
            <a:avLst/>
          </a:prstGeom>
        </p:spPr>
      </p:pic>
      <p:sp>
        <p:nvSpPr>
          <p:cNvPr id="3" name="Rectangle 2"/>
          <p:cNvSpPr/>
          <p:nvPr/>
        </p:nvSpPr>
        <p:spPr>
          <a:xfrm>
            <a:off x="9594643"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49453" y="1406188"/>
            <a:ext cx="11803558" cy="7294305"/>
          </a:xfrm>
          <a:prstGeom prst="rect">
            <a:avLst/>
          </a:prstGeom>
          <a:solidFill>
            <a:schemeClr val="bg1"/>
          </a:solidFill>
        </p:spPr>
        <p:txBody>
          <a:bodyPr wrap="square" rtlCol="0">
            <a:spAutoFit/>
          </a:bodyPr>
          <a:lstStyle/>
          <a:p>
            <a:r>
              <a:rPr lang="en-US" dirty="0" smtClean="0"/>
              <a:t>Use the Installation files in EMS Course Resources and Install GIT on your computer.</a:t>
            </a:r>
          </a:p>
          <a:p>
            <a:r>
              <a:rPr lang="en-US" dirty="0"/>
              <a:t> </a:t>
            </a:r>
            <a:endParaRPr lang="en-US" dirty="0" smtClean="0"/>
          </a:p>
          <a:p>
            <a:pPr marL="285750" indent="-285750">
              <a:buFontTx/>
              <a:buChar char="-"/>
            </a:pPr>
            <a:r>
              <a:rPr lang="en-US" dirty="0" err="1" smtClean="0"/>
              <a:t>Git</a:t>
            </a:r>
            <a:r>
              <a:rPr lang="en-US" dirty="0" smtClean="0"/>
              <a:t> for Mac</a:t>
            </a:r>
          </a:p>
          <a:p>
            <a:pPr marL="285750" indent="-285750">
              <a:buFontTx/>
              <a:buChar char="-"/>
            </a:pPr>
            <a:r>
              <a:rPr lang="en-US" dirty="0" err="1" smtClean="0"/>
              <a:t>Git</a:t>
            </a:r>
            <a:r>
              <a:rPr lang="en-US" dirty="0" smtClean="0"/>
              <a:t> for Windows</a:t>
            </a:r>
          </a:p>
          <a:p>
            <a:pPr marL="285750" indent="-285750">
              <a:buFontTx/>
              <a:buChar char="-"/>
            </a:pPr>
            <a:r>
              <a:rPr lang="en-US" dirty="0" smtClean="0"/>
              <a:t>Installation will enable you to have </a:t>
            </a:r>
            <a:r>
              <a:rPr lang="en-US" dirty="0" err="1" smtClean="0"/>
              <a:t>unix</a:t>
            </a:r>
            <a:r>
              <a:rPr lang="en-US" dirty="0" smtClean="0"/>
              <a:t> command prompt in your Windows computer.</a:t>
            </a:r>
          </a:p>
          <a:p>
            <a:pPr marL="285750" indent="-285750">
              <a:buFontTx/>
              <a:buChar char="-"/>
            </a:pPr>
            <a:r>
              <a:rPr lang="en-US" dirty="0" smtClean="0"/>
              <a:t>Install appropriate version applicable to your operating systems for Windows 32bit or 64bit Windows OS</a:t>
            </a:r>
          </a:p>
          <a:p>
            <a:r>
              <a:rPr lang="en-US" dirty="0" smtClean="0"/>
              <a:t>      </a:t>
            </a:r>
            <a:endParaRPr lang="en-US" dirty="0" smtClean="0"/>
          </a:p>
          <a:p>
            <a:r>
              <a:rPr lang="en-US" dirty="0" smtClean="0"/>
              <a:t>         windows</a:t>
            </a:r>
            <a:endParaRPr lang="en-US" dirty="0"/>
          </a:p>
          <a:p>
            <a:endParaRPr lang="en-US" dirty="0" smtClean="0"/>
          </a:p>
          <a:p>
            <a:r>
              <a:rPr lang="en-US" dirty="0"/>
              <a:t> </a:t>
            </a:r>
            <a:r>
              <a:rPr lang="en-US" dirty="0" smtClean="0"/>
              <a:t>       </a:t>
            </a:r>
          </a:p>
          <a:p>
            <a:r>
              <a:rPr lang="en-US" dirty="0" smtClean="0"/>
              <a:t>         mac</a:t>
            </a:r>
            <a:endParaRPr lang="en-US" dirty="0"/>
          </a:p>
          <a:p>
            <a:r>
              <a:rPr lang="en-US" dirty="0" smtClean="0"/>
              <a:t>         https</a:t>
            </a:r>
            <a:r>
              <a:rPr lang="en-US" dirty="0"/>
              <a:t>://</a:t>
            </a:r>
            <a:r>
              <a:rPr lang="en-US" dirty="0" err="1"/>
              <a:t>www.udacity.com</a:t>
            </a:r>
            <a:r>
              <a:rPr lang="en-US" dirty="0"/>
              <a:t>/wiki/ud775/install-</a:t>
            </a:r>
            <a:r>
              <a:rPr lang="en-US" dirty="0" err="1"/>
              <a:t>git</a:t>
            </a:r>
            <a:r>
              <a:rPr lang="en-US" dirty="0"/>
              <a:t>/install-</a:t>
            </a:r>
            <a:r>
              <a:rPr lang="en-US" dirty="0" err="1"/>
              <a:t>git</a:t>
            </a:r>
            <a:r>
              <a:rPr lang="en-US" dirty="0"/>
              <a:t>-mac</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Rectangle 4"/>
          <p:cNvSpPr/>
          <p:nvPr/>
        </p:nvSpPr>
        <p:spPr>
          <a:xfrm>
            <a:off x="645637" y="3531999"/>
            <a:ext cx="8037196" cy="369332"/>
          </a:xfrm>
          <a:prstGeom prst="rect">
            <a:avLst/>
          </a:prstGeom>
        </p:spPr>
        <p:txBody>
          <a:bodyPr wrap="square">
            <a:spAutoFit/>
          </a:bodyPr>
          <a:lstStyle/>
          <a:p>
            <a:r>
              <a:rPr lang="en-US" dirty="0"/>
              <a:t>https://</a:t>
            </a:r>
            <a:r>
              <a:rPr lang="en-US" dirty="0" err="1"/>
              <a:t>www.udacity.com</a:t>
            </a:r>
            <a:r>
              <a:rPr lang="en-US" dirty="0"/>
              <a:t>/wiki/ud775/install-</a:t>
            </a:r>
            <a:r>
              <a:rPr lang="en-US" dirty="0" err="1"/>
              <a:t>git</a:t>
            </a:r>
            <a:r>
              <a:rPr lang="en-US" dirty="0"/>
              <a:t>/install-</a:t>
            </a:r>
            <a:r>
              <a:rPr lang="en-US" dirty="0" err="1"/>
              <a:t>git</a:t>
            </a:r>
            <a:r>
              <a:rPr lang="en-US" dirty="0"/>
              <a:t>-windows</a:t>
            </a:r>
          </a:p>
        </p:txBody>
      </p:sp>
    </p:spTree>
    <p:extLst>
      <p:ext uri="{BB962C8B-B14F-4D97-AF65-F5344CB8AC3E}">
        <p14:creationId xmlns:p14="http://schemas.microsoft.com/office/powerpoint/2010/main" val="793625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28112"/>
            <a:ext cx="12098315" cy="6407150"/>
          </a:xfrm>
          <a:prstGeom prst="rect">
            <a:avLst/>
          </a:prstGeom>
        </p:spPr>
      </p:pic>
      <p:sp>
        <p:nvSpPr>
          <p:cNvPr id="3" name="Rectangle 2"/>
          <p:cNvSpPr/>
          <p:nvPr/>
        </p:nvSpPr>
        <p:spPr>
          <a:xfrm>
            <a:off x="9505527"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309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21761"/>
            <a:ext cx="12027877" cy="6359149"/>
          </a:xfrm>
          <a:prstGeom prst="rect">
            <a:avLst/>
          </a:prstGeom>
        </p:spPr>
      </p:pic>
      <p:sp>
        <p:nvSpPr>
          <p:cNvPr id="3" name="Rectangle 2"/>
          <p:cNvSpPr/>
          <p:nvPr/>
        </p:nvSpPr>
        <p:spPr>
          <a:xfrm>
            <a:off x="943869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16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664"/>
            <a:ext cx="12192000" cy="6456765"/>
          </a:xfrm>
          <a:prstGeom prst="rect">
            <a:avLst/>
          </a:prstGeom>
        </p:spPr>
      </p:pic>
      <p:sp>
        <p:nvSpPr>
          <p:cNvPr id="3" name="Rectangle 2"/>
          <p:cNvSpPr/>
          <p:nvPr/>
        </p:nvSpPr>
        <p:spPr>
          <a:xfrm>
            <a:off x="9616922"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317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0323"/>
            <a:ext cx="12192000" cy="6225702"/>
          </a:xfrm>
          <a:prstGeom prst="rect">
            <a:avLst/>
          </a:prstGeom>
        </p:spPr>
      </p:pic>
      <p:sp>
        <p:nvSpPr>
          <p:cNvPr id="3" name="Rectangle 2"/>
          <p:cNvSpPr/>
          <p:nvPr/>
        </p:nvSpPr>
        <p:spPr>
          <a:xfrm>
            <a:off x="9616922"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2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110"/>
            <a:ext cx="11957538" cy="6323001"/>
          </a:xfrm>
          <a:prstGeom prst="rect">
            <a:avLst/>
          </a:prstGeom>
        </p:spPr>
      </p:pic>
      <p:sp>
        <p:nvSpPr>
          <p:cNvPr id="3" name="Rectangle 2"/>
          <p:cNvSpPr/>
          <p:nvPr/>
        </p:nvSpPr>
        <p:spPr>
          <a:xfrm>
            <a:off x="9505527"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5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9136"/>
            <a:ext cx="11861800" cy="4876800"/>
          </a:xfrm>
          <a:prstGeom prst="rect">
            <a:avLst/>
          </a:prstGeom>
        </p:spPr>
      </p:pic>
      <p:pic>
        <p:nvPicPr>
          <p:cNvPr id="3" name="Picture 2"/>
          <p:cNvPicPr>
            <a:picLocks noChangeAspect="1"/>
          </p:cNvPicPr>
          <p:nvPr/>
        </p:nvPicPr>
        <p:blipFill>
          <a:blip r:embed="rId3"/>
          <a:stretch>
            <a:fillRect/>
          </a:stretch>
        </p:blipFill>
        <p:spPr>
          <a:xfrm>
            <a:off x="0" y="723250"/>
            <a:ext cx="12192000" cy="267466"/>
          </a:xfrm>
          <a:prstGeom prst="rect">
            <a:avLst/>
          </a:prstGeom>
        </p:spPr>
      </p:pic>
    </p:spTree>
    <p:extLst>
      <p:ext uri="{BB962C8B-B14F-4D97-AF65-F5344CB8AC3E}">
        <p14:creationId xmlns:p14="http://schemas.microsoft.com/office/powerpoint/2010/main" val="20053203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1015"/>
            <a:ext cx="12192000" cy="6438264"/>
          </a:xfrm>
          <a:prstGeom prst="rect">
            <a:avLst/>
          </a:prstGeom>
        </p:spPr>
      </p:pic>
      <p:sp>
        <p:nvSpPr>
          <p:cNvPr id="3" name="Rectangle 2"/>
          <p:cNvSpPr/>
          <p:nvPr/>
        </p:nvSpPr>
        <p:spPr>
          <a:xfrm>
            <a:off x="9594643"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3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675" y="204664"/>
            <a:ext cx="11980985" cy="6325815"/>
          </a:xfrm>
          <a:prstGeom prst="rect">
            <a:avLst/>
          </a:prstGeom>
        </p:spPr>
      </p:pic>
      <p:sp>
        <p:nvSpPr>
          <p:cNvPr id="3" name="Rectangle 2"/>
          <p:cNvSpPr/>
          <p:nvPr/>
        </p:nvSpPr>
        <p:spPr>
          <a:xfrm>
            <a:off x="9527806"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82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68519"/>
            <a:ext cx="11965183" cy="6372958"/>
          </a:xfrm>
          <a:prstGeom prst="rect">
            <a:avLst/>
          </a:prstGeom>
        </p:spPr>
      </p:pic>
      <p:sp>
        <p:nvSpPr>
          <p:cNvPr id="3" name="Rectangle 2"/>
          <p:cNvSpPr/>
          <p:nvPr/>
        </p:nvSpPr>
        <p:spPr>
          <a:xfrm>
            <a:off x="9527806" y="26110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243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665"/>
            <a:ext cx="11957538" cy="6313435"/>
          </a:xfrm>
          <a:prstGeom prst="rect">
            <a:avLst/>
          </a:prstGeom>
        </p:spPr>
      </p:pic>
      <p:sp>
        <p:nvSpPr>
          <p:cNvPr id="3" name="Rectangle 2"/>
          <p:cNvSpPr/>
          <p:nvPr/>
        </p:nvSpPr>
        <p:spPr>
          <a:xfrm>
            <a:off x="9527806" y="26110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329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1015"/>
            <a:ext cx="12192000" cy="6428509"/>
          </a:xfrm>
          <a:prstGeom prst="rect">
            <a:avLst/>
          </a:prstGeom>
        </p:spPr>
      </p:pic>
      <p:sp>
        <p:nvSpPr>
          <p:cNvPr id="3" name="Rectangle 2"/>
          <p:cNvSpPr/>
          <p:nvPr/>
        </p:nvSpPr>
        <p:spPr>
          <a:xfrm>
            <a:off x="9661480" y="30567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296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4868"/>
            <a:ext cx="12192000" cy="6436199"/>
          </a:xfrm>
          <a:prstGeom prst="rect">
            <a:avLst/>
          </a:prstGeom>
        </p:spPr>
      </p:pic>
      <p:sp>
        <p:nvSpPr>
          <p:cNvPr id="3" name="Rectangle 2"/>
          <p:cNvSpPr/>
          <p:nvPr/>
        </p:nvSpPr>
        <p:spPr>
          <a:xfrm>
            <a:off x="9616922" y="283390"/>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098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027877" cy="6322811"/>
          </a:xfrm>
          <a:prstGeom prst="rect">
            <a:avLst/>
          </a:prstGeom>
        </p:spPr>
      </p:pic>
      <p:sp>
        <p:nvSpPr>
          <p:cNvPr id="3" name="Rectangle 2"/>
          <p:cNvSpPr/>
          <p:nvPr/>
        </p:nvSpPr>
        <p:spPr>
          <a:xfrm>
            <a:off x="9550085" y="8283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380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9265"/>
            <a:ext cx="12192000" cy="6511008"/>
          </a:xfrm>
          <a:prstGeom prst="rect">
            <a:avLst/>
          </a:prstGeom>
        </p:spPr>
      </p:pic>
      <p:sp>
        <p:nvSpPr>
          <p:cNvPr id="3" name="Rectangle 2"/>
          <p:cNvSpPr/>
          <p:nvPr/>
        </p:nvSpPr>
        <p:spPr>
          <a:xfrm>
            <a:off x="9639201" y="238822"/>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021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21206" cy="6471138"/>
          </a:xfrm>
          <a:prstGeom prst="rect">
            <a:avLst/>
          </a:prstGeom>
        </p:spPr>
      </p:pic>
      <p:sp>
        <p:nvSpPr>
          <p:cNvPr id="3" name="Rectangle 2"/>
          <p:cNvSpPr/>
          <p:nvPr/>
        </p:nvSpPr>
        <p:spPr>
          <a:xfrm>
            <a:off x="9683759" y="82834"/>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750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3918"/>
            <a:ext cx="12192000" cy="6419763"/>
          </a:xfrm>
          <a:prstGeom prst="rect">
            <a:avLst/>
          </a:prstGeom>
        </p:spPr>
      </p:pic>
      <p:sp>
        <p:nvSpPr>
          <p:cNvPr id="3" name="Rectangle 2"/>
          <p:cNvSpPr/>
          <p:nvPr/>
        </p:nvSpPr>
        <p:spPr>
          <a:xfrm>
            <a:off x="9661480" y="261106"/>
            <a:ext cx="2458368" cy="6257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0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67200"/>
          </a:xfrm>
          <a:prstGeom prst="rect">
            <a:avLst/>
          </a:prstGeom>
        </p:spPr>
      </p:pic>
      <p:pic>
        <p:nvPicPr>
          <p:cNvPr id="3" name="Picture 2"/>
          <p:cNvPicPr>
            <a:picLocks noChangeAspect="1"/>
          </p:cNvPicPr>
          <p:nvPr/>
        </p:nvPicPr>
        <p:blipFill>
          <a:blip r:embed="rId3"/>
          <a:stretch>
            <a:fillRect/>
          </a:stretch>
        </p:blipFill>
        <p:spPr>
          <a:xfrm>
            <a:off x="0" y="723250"/>
            <a:ext cx="12192000" cy="267466"/>
          </a:xfrm>
          <a:prstGeom prst="rect">
            <a:avLst/>
          </a:prstGeom>
        </p:spPr>
      </p:pic>
    </p:spTree>
    <p:extLst>
      <p:ext uri="{BB962C8B-B14F-4D97-AF65-F5344CB8AC3E}">
        <p14:creationId xmlns:p14="http://schemas.microsoft.com/office/powerpoint/2010/main" val="1945143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6080"/>
            <a:ext cx="12135962" cy="6305166"/>
          </a:xfrm>
          <a:prstGeom prst="rect">
            <a:avLst/>
          </a:prstGeom>
        </p:spPr>
      </p:pic>
    </p:spTree>
    <p:extLst>
      <p:ext uri="{BB962C8B-B14F-4D97-AF65-F5344CB8AC3E}">
        <p14:creationId xmlns:p14="http://schemas.microsoft.com/office/powerpoint/2010/main" val="2081228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8039"/>
            <a:ext cx="12192000" cy="6330033"/>
          </a:xfrm>
          <a:prstGeom prst="rect">
            <a:avLst/>
          </a:prstGeom>
        </p:spPr>
      </p:pic>
    </p:spTree>
    <p:extLst>
      <p:ext uri="{BB962C8B-B14F-4D97-AF65-F5344CB8AC3E}">
        <p14:creationId xmlns:p14="http://schemas.microsoft.com/office/powerpoint/2010/main" val="406556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490"/>
            <a:ext cx="12192000" cy="6032763"/>
          </a:xfrm>
          <a:prstGeom prst="rect">
            <a:avLst/>
          </a:prstGeom>
        </p:spPr>
      </p:pic>
      <p:pic>
        <p:nvPicPr>
          <p:cNvPr id="3" name="Picture 2"/>
          <p:cNvPicPr>
            <a:picLocks noChangeAspect="1"/>
          </p:cNvPicPr>
          <p:nvPr/>
        </p:nvPicPr>
        <p:blipFill>
          <a:blip r:embed="rId3"/>
          <a:stretch>
            <a:fillRect/>
          </a:stretch>
        </p:blipFill>
        <p:spPr>
          <a:xfrm>
            <a:off x="44558" y="790105"/>
            <a:ext cx="11829972" cy="259524"/>
          </a:xfrm>
          <a:prstGeom prst="rect">
            <a:avLst/>
          </a:prstGeom>
        </p:spPr>
      </p:pic>
    </p:spTree>
    <p:extLst>
      <p:ext uri="{BB962C8B-B14F-4D97-AF65-F5344CB8AC3E}">
        <p14:creationId xmlns:p14="http://schemas.microsoft.com/office/powerpoint/2010/main" val="693726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517" y="1145088"/>
            <a:ext cx="10998595" cy="5509199"/>
          </a:xfrm>
          <a:prstGeom prst="rect">
            <a:avLst/>
          </a:prstGeom>
        </p:spPr>
        <p:txBody>
          <a:bodyPr wrap="square">
            <a:spAutoFit/>
          </a:bodyPr>
          <a:lstStyle/>
          <a:p>
            <a:r>
              <a:rPr lang="en-US" sz="2200" b="1" dirty="0"/>
              <a:t>Backup and Restore.</a:t>
            </a:r>
            <a:r>
              <a:rPr lang="en-US" sz="2200" dirty="0"/>
              <a:t> Files are saved as they are edited, and you can jump to any moment in time. Need that file as it was on Feb 23, 2007? No problem.</a:t>
            </a:r>
          </a:p>
          <a:p>
            <a:r>
              <a:rPr lang="en-US" sz="2200" b="1" dirty="0"/>
              <a:t>Synchronization.</a:t>
            </a:r>
            <a:r>
              <a:rPr lang="en-US" sz="2200" dirty="0"/>
              <a:t> Lets people share files and stay up-to-date with the latest version.</a:t>
            </a:r>
          </a:p>
          <a:p>
            <a:r>
              <a:rPr lang="en-US" sz="2200" b="1" dirty="0"/>
              <a:t>Short-term undo.</a:t>
            </a:r>
            <a:r>
              <a:rPr lang="en-US" sz="2200" dirty="0"/>
              <a:t> Monkeying with a file and messed it up? (That’s just like you, isn’t it?). Throw away your changes and go back to the “last known good” version in the database.</a:t>
            </a:r>
          </a:p>
          <a:p>
            <a:r>
              <a:rPr lang="en-US" sz="2200" b="1" dirty="0"/>
              <a:t>Long-term undo.</a:t>
            </a:r>
            <a:r>
              <a:rPr lang="en-US" sz="2200" dirty="0"/>
              <a:t> Sometimes we mess up bad. Suppose you made a change a year ago, and it had a bug. Jump back to the old version, and see what change was made that day.</a:t>
            </a:r>
          </a:p>
          <a:p>
            <a:r>
              <a:rPr lang="en-US" sz="2200" b="1" dirty="0"/>
              <a:t>Track Changes</a:t>
            </a:r>
            <a:r>
              <a:rPr lang="en-US" sz="2200" dirty="0"/>
              <a:t>. As files are updated, you can leave messages explaining why the change happened (stored in the VCS, not the file). This makes it easy to see how a file is evolving over time, and why.</a:t>
            </a:r>
          </a:p>
          <a:p>
            <a:r>
              <a:rPr lang="en-US" sz="2200" b="1" dirty="0"/>
              <a:t>Track Ownership.</a:t>
            </a:r>
            <a:r>
              <a:rPr lang="en-US" sz="2200" dirty="0"/>
              <a:t> A VCS tags every change with the name of the person who made it</a:t>
            </a:r>
            <a:r>
              <a:rPr lang="en-US" sz="2200" dirty="0" smtClean="0"/>
              <a:t>. </a:t>
            </a:r>
            <a:endParaRPr lang="en-US" sz="2200" strike="sngStrike" dirty="0">
              <a:hlinkClick r:id="rId2"/>
            </a:endParaRPr>
          </a:p>
          <a:p>
            <a:r>
              <a:rPr lang="en-US" sz="2200" b="1" dirty="0"/>
              <a:t>Sandboxing</a:t>
            </a:r>
            <a:r>
              <a:rPr lang="en-US" sz="2200" dirty="0"/>
              <a:t>, or insurance against yourself. Making a big change? You can make temporary changes in an isolated area, test and work out the kinks before “checking in” your changes.</a:t>
            </a:r>
          </a:p>
          <a:p>
            <a:r>
              <a:rPr lang="en-US" sz="2200" b="1" dirty="0"/>
              <a:t>Branching and merging</a:t>
            </a:r>
            <a:r>
              <a:rPr lang="en-US" sz="2200" dirty="0"/>
              <a:t>. A larger sandbox. You can </a:t>
            </a:r>
            <a:r>
              <a:rPr lang="en-US" sz="2200" b="1" dirty="0"/>
              <a:t>branch</a:t>
            </a:r>
            <a:r>
              <a:rPr lang="en-US" sz="2200" dirty="0"/>
              <a:t> a copy of your code into a separate area and modify it in isolation (tracking changes separately). Later, you can </a:t>
            </a:r>
            <a:r>
              <a:rPr lang="en-US" sz="2200" b="1" dirty="0"/>
              <a:t>merge</a:t>
            </a:r>
            <a:r>
              <a:rPr lang="en-US" sz="2200" dirty="0"/>
              <a:t> your work back into the common area.</a:t>
            </a:r>
          </a:p>
        </p:txBody>
      </p:sp>
      <p:pic>
        <p:nvPicPr>
          <p:cNvPr id="3" name="Picture 2"/>
          <p:cNvPicPr>
            <a:picLocks noChangeAspect="1"/>
          </p:cNvPicPr>
          <p:nvPr/>
        </p:nvPicPr>
        <p:blipFill>
          <a:blip r:embed="rId3"/>
          <a:stretch>
            <a:fillRect/>
          </a:stretch>
        </p:blipFill>
        <p:spPr>
          <a:xfrm>
            <a:off x="0" y="856955"/>
            <a:ext cx="12192000" cy="267466"/>
          </a:xfrm>
          <a:prstGeom prst="rect">
            <a:avLst/>
          </a:prstGeom>
        </p:spPr>
      </p:pic>
      <p:sp>
        <p:nvSpPr>
          <p:cNvPr id="4" name="Rectangle 3"/>
          <p:cNvSpPr/>
          <p:nvPr/>
        </p:nvSpPr>
        <p:spPr>
          <a:xfrm>
            <a:off x="385517" y="180030"/>
            <a:ext cx="8762999" cy="584776"/>
          </a:xfrm>
          <a:prstGeom prst="rect">
            <a:avLst/>
          </a:prstGeom>
        </p:spPr>
        <p:txBody>
          <a:bodyPr wrap="none">
            <a:spAutoFit/>
          </a:bodyPr>
          <a:lstStyle/>
          <a:p>
            <a:r>
              <a:rPr lang="en-US" sz="3200" b="1" i="1" dirty="0"/>
              <a:t>Why Do We Need A Version Control System (VCS)?</a:t>
            </a:r>
            <a:endParaRPr lang="en-US" sz="3200" b="1" dirty="0"/>
          </a:p>
        </p:txBody>
      </p:sp>
    </p:spTree>
    <p:extLst>
      <p:ext uri="{BB962C8B-B14F-4D97-AF65-F5344CB8AC3E}">
        <p14:creationId xmlns:p14="http://schemas.microsoft.com/office/powerpoint/2010/main" val="36637656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TotalTime>
  <Words>1087</Words>
  <Application>Microsoft Macintosh PowerPoint</Application>
  <PresentationFormat>Custom</PresentationFormat>
  <Paragraphs>88</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Bhairav Mehta</cp:lastModifiedBy>
  <cp:revision>20</cp:revision>
  <dcterms:created xsi:type="dcterms:W3CDTF">2016-03-10T07:54:27Z</dcterms:created>
  <dcterms:modified xsi:type="dcterms:W3CDTF">2016-08-06T17:26:44Z</dcterms:modified>
</cp:coreProperties>
</file>